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5" r:id="rId3"/>
  </p:sldMasterIdLst>
  <p:notesMasterIdLst>
    <p:notesMasterId r:id="rId26"/>
  </p:notesMasterIdLst>
  <p:sldIdLst>
    <p:sldId id="276" r:id="rId4"/>
    <p:sldId id="256" r:id="rId5"/>
    <p:sldId id="257" r:id="rId6"/>
    <p:sldId id="258" r:id="rId7"/>
    <p:sldId id="279" r:id="rId8"/>
    <p:sldId id="259" r:id="rId9"/>
    <p:sldId id="260" r:id="rId10"/>
    <p:sldId id="261" r:id="rId11"/>
    <p:sldId id="262" r:id="rId12"/>
    <p:sldId id="268" r:id="rId13"/>
    <p:sldId id="263" r:id="rId14"/>
    <p:sldId id="269" r:id="rId15"/>
    <p:sldId id="264" r:id="rId16"/>
    <p:sldId id="272" r:id="rId17"/>
    <p:sldId id="273" r:id="rId18"/>
    <p:sldId id="265" r:id="rId19"/>
    <p:sldId id="267" r:id="rId20"/>
    <p:sldId id="266" r:id="rId21"/>
    <p:sldId id="280" r:id="rId22"/>
    <p:sldId id="274" r:id="rId23"/>
    <p:sldId id="278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B43F5-54BA-4428-BE45-FA57097D32CE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83122-19D0-42E6-90EC-94B7A5A4A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5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Health behavior = Diet, exercise,</a:t>
            </a:r>
            <a:r>
              <a:rPr lang="en-US" baseline="0" dirty="0" smtClean="0"/>
              <a:t> or any other behavior linked directly to physical health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34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means…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means…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97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Motivation: PPL didn’t</a:t>
            </a:r>
            <a:r>
              <a:rPr lang="en-US" baseline="0" dirty="0" smtClean="0"/>
              <a:t> have their personal matrices with them at all times, a lot mentioned the need to revisit values in prompts.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8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Sustained – Often, target weights,</a:t>
            </a:r>
            <a:r>
              <a:rPr lang="en-US" baseline="0" dirty="0" smtClean="0"/>
              <a:t> exercise levels, eating habits, etc. are not maintained at follow-up.</a:t>
            </a:r>
            <a:endParaRPr lang="en-US" dirty="0" smtClean="0"/>
          </a:p>
          <a:p>
            <a:r>
              <a:rPr lang="en-US" dirty="0" smtClean="0"/>
              <a:t>Meta analysis : 0.16-0.36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5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5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r>
              <a:rPr lang="en-US" baseline="0" dirty="0" smtClean="0"/>
              <a:t> of the Matrix are consistent with what is known to be effective.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24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PPL created personal matrix</a:t>
            </a:r>
            <a:r>
              <a:rPr lang="en-US" baseline="0" dirty="0" smtClean="0"/>
              <a:t> during walk-through.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1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White sample consistent with college</a:t>
            </a:r>
            <a:r>
              <a:rPr lang="en-US" baseline="0" dirty="0" smtClean="0"/>
              <a:t> town where study was run.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5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27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83122-19D0-42E6-90EC-94B7A5A4A83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3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9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24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04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82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29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1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365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4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61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040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9102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0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27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92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13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589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109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4748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54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40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3768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715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5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7975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466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703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5715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963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005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30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1622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569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7704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566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6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85687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676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549D04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8825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21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5301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8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6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37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9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9422719-EB46-45D1-A7D5-F862AE49BE57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EF4BA4C-6FAE-41D1-BDD9-35BEE4B4F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2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2D9E-E017-49A9-9FEA-0C635E0C613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28D9CD9-05E9-44CD-8003-BFE4E77C4B89}" type="slidenum">
              <a:rPr lang="en-US" smtClean="0">
                <a:solidFill>
                  <a:srgbClr val="549D04"/>
                </a:solidFill>
              </a:rPr>
              <a:pPr/>
              <a:t>‹#›</a:t>
            </a:fld>
            <a:endParaRPr lang="en-US">
              <a:solidFill>
                <a:srgbClr val="549D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45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077" y="422499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6" y="6164996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37176" y="685800"/>
            <a:ext cx="636263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Need CE credit for this </a:t>
            </a:r>
          </a:p>
          <a:p>
            <a:pPr algn="ctr"/>
            <a:r>
              <a:rPr lang="en-US" sz="4400" b="1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2841155" y="2286000"/>
            <a:ext cx="5394425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solidFill>
                  <a:srgbClr val="005DAA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Please don’t forget to </a:t>
            </a:r>
          </a:p>
          <a:p>
            <a:pPr algn="ctr"/>
            <a:r>
              <a:rPr lang="en-US" sz="4000" dirty="0">
                <a:ln w="0"/>
                <a:solidFill>
                  <a:srgbClr val="005DAA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scan in to have your </a:t>
            </a:r>
          </a:p>
          <a:p>
            <a:pPr algn="ctr"/>
            <a:r>
              <a:rPr lang="en-US" sz="4000" dirty="0">
                <a:ln w="0"/>
                <a:solidFill>
                  <a:srgbClr val="005DAA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attendance tracked.</a:t>
            </a:r>
          </a:p>
        </p:txBody>
      </p:sp>
    </p:spTree>
    <p:extLst>
      <p:ext uri="{BB962C8B-B14F-4D97-AF65-F5344CB8AC3E}">
        <p14:creationId xmlns:p14="http://schemas.microsoft.com/office/powerpoint/2010/main" val="8224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Pretest and Random Assignment</a:t>
            </a:r>
            <a:endParaRPr lang="en-US" dirty="0"/>
          </a:p>
          <a:p>
            <a:pPr lvl="1"/>
            <a:r>
              <a:rPr lang="en-US" dirty="0"/>
              <a:t>Orientation to the Matrix:</a:t>
            </a:r>
          </a:p>
          <a:p>
            <a:pPr lvl="2"/>
            <a:r>
              <a:rPr lang="en-US" dirty="0"/>
              <a:t>Define goals</a:t>
            </a:r>
          </a:p>
          <a:p>
            <a:pPr lvl="2"/>
            <a:r>
              <a:rPr lang="en-US" dirty="0" smtClean="0"/>
              <a:t>Walk-through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Download &amp; Use </a:t>
            </a:r>
            <a:r>
              <a:rPr lang="en-US" dirty="0" smtClean="0"/>
              <a:t>app for 2 weeks</a:t>
            </a:r>
          </a:p>
          <a:p>
            <a:pPr lvl="2"/>
            <a:r>
              <a:rPr lang="en-US" dirty="0" smtClean="0"/>
              <a:t>EMI plus self-</a:t>
            </a:r>
            <a:r>
              <a:rPr lang="en-US" dirty="0" err="1" smtClean="0"/>
              <a:t>checkin</a:t>
            </a:r>
            <a:endParaRPr lang="en-US" dirty="0" smtClean="0"/>
          </a:p>
          <a:p>
            <a:pPr lvl="2"/>
            <a:r>
              <a:rPr lang="en-US" dirty="0" smtClean="0"/>
              <a:t>Coaching call @ week 1</a:t>
            </a:r>
            <a:endParaRPr lang="en-US" dirty="0"/>
          </a:p>
          <a:p>
            <a:pPr lvl="2"/>
            <a:r>
              <a:rPr lang="en-US" dirty="0" smtClean="0"/>
              <a:t>Follow-up @ week 2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87" y="2382837"/>
            <a:ext cx="3781425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9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66573"/>
          </a:xfrm>
        </p:spPr>
        <p:txBody>
          <a:bodyPr>
            <a:normAutofit/>
          </a:bodyPr>
          <a:lstStyle/>
          <a:p>
            <a:r>
              <a:rPr lang="en-US" dirty="0" smtClean="0"/>
              <a:t>24 participants [13 Matrix, 11 Control]</a:t>
            </a:r>
          </a:p>
          <a:p>
            <a:pPr lvl="1"/>
            <a:r>
              <a:rPr lang="en-US" dirty="0" smtClean="0"/>
              <a:t>14 </a:t>
            </a:r>
            <a:r>
              <a:rPr lang="en-US" dirty="0" smtClean="0"/>
              <a:t>Women</a:t>
            </a:r>
            <a:r>
              <a:rPr lang="en-US" dirty="0" smtClean="0"/>
              <a:t>, 10 Men</a:t>
            </a:r>
            <a:endParaRPr lang="en-US" dirty="0" smtClean="0"/>
          </a:p>
          <a:p>
            <a:pPr lvl="1"/>
            <a:r>
              <a:rPr lang="en-US" dirty="0" smtClean="0"/>
              <a:t>Mean Age 26.41</a:t>
            </a:r>
          </a:p>
          <a:p>
            <a:pPr lvl="1"/>
            <a:r>
              <a:rPr lang="en-US" dirty="0" smtClean="0"/>
              <a:t>16 from community, 8 from </a:t>
            </a:r>
            <a:r>
              <a:rPr lang="en-US" dirty="0" smtClean="0"/>
              <a:t>undergraduate courses</a:t>
            </a:r>
            <a:endParaRPr lang="en-US" dirty="0" smtClean="0"/>
          </a:p>
          <a:p>
            <a:pPr lvl="1"/>
            <a:r>
              <a:rPr lang="en-US" dirty="0" smtClean="0"/>
              <a:t>21 identified White race, 3 did not respond</a:t>
            </a:r>
          </a:p>
          <a:p>
            <a:pPr lvl="1"/>
            <a:r>
              <a:rPr lang="en-US" dirty="0" smtClean="0"/>
              <a:t>4 identified Latino/a ethnicity</a:t>
            </a:r>
          </a:p>
          <a:p>
            <a:pPr lvl="1"/>
            <a:r>
              <a:rPr lang="en-US" dirty="0" smtClean="0"/>
              <a:t>Median income bracket was $20,000 – $40,000</a:t>
            </a:r>
          </a:p>
          <a:p>
            <a:r>
              <a:rPr lang="en-US" dirty="0" smtClean="0"/>
              <a:t>Health Related Questions</a:t>
            </a:r>
          </a:p>
          <a:p>
            <a:pPr lvl="1"/>
            <a:r>
              <a:rPr lang="en-US" dirty="0" smtClean="0"/>
              <a:t>6 Matrix and 8 control participants at least slightly dissatisfied with eating habits</a:t>
            </a:r>
          </a:p>
          <a:p>
            <a:pPr lvl="1"/>
            <a:r>
              <a:rPr lang="en-US" dirty="0" smtClean="0"/>
              <a:t>6 Matrix and 7 control participants at least slightly dissatisfied with exercise</a:t>
            </a:r>
          </a:p>
        </p:txBody>
      </p:sp>
    </p:spTree>
    <p:extLst>
      <p:ext uri="{BB962C8B-B14F-4D97-AF65-F5344CB8AC3E}">
        <p14:creationId xmlns:p14="http://schemas.microsoft.com/office/powerpoint/2010/main" val="24395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2982"/>
            <a:ext cx="8825659" cy="4475018"/>
          </a:xfrm>
        </p:spPr>
        <p:txBody>
          <a:bodyPr>
            <a:normAutofit/>
          </a:bodyPr>
          <a:lstStyle/>
          <a:p>
            <a:r>
              <a:rPr lang="en-US" dirty="0" smtClean="0"/>
              <a:t>Measures:</a:t>
            </a:r>
          </a:p>
          <a:p>
            <a:pPr lvl="1"/>
            <a:r>
              <a:rPr lang="en-US" dirty="0" smtClean="0"/>
              <a:t>Weight Control Strategies Scale (WCSS; Pinto et al., 2013)</a:t>
            </a:r>
          </a:p>
          <a:p>
            <a:pPr marL="914400" lvl="2" indent="0">
              <a:buNone/>
            </a:pPr>
            <a:r>
              <a:rPr lang="en-US" dirty="0" smtClean="0"/>
              <a:t>Dietary Choices, Self-Monitoring, Physical Activity, Psychological Coping</a:t>
            </a:r>
          </a:p>
          <a:p>
            <a:pPr lvl="1"/>
            <a:r>
              <a:rPr lang="en-US" dirty="0" smtClean="0"/>
              <a:t>Emotional Eating (DEBQ-EE; Van </a:t>
            </a:r>
            <a:r>
              <a:rPr lang="en-US" dirty="0" err="1" smtClean="0"/>
              <a:t>Strein</a:t>
            </a:r>
            <a:r>
              <a:rPr lang="en-US" dirty="0" smtClean="0"/>
              <a:t> et al., 1986)</a:t>
            </a:r>
          </a:p>
          <a:p>
            <a:pPr lvl="1"/>
            <a:r>
              <a:rPr lang="en-US" dirty="0" smtClean="0"/>
              <a:t>Weight Self-Stigma (WSSQ; Lillis et al., 2010)</a:t>
            </a:r>
          </a:p>
          <a:p>
            <a:pPr marL="914400" lvl="2" indent="0">
              <a:buNone/>
            </a:pPr>
            <a:r>
              <a:rPr lang="en-US" dirty="0" smtClean="0"/>
              <a:t>Self-Stigma, Fear of Enacted </a:t>
            </a:r>
            <a:r>
              <a:rPr lang="en-US" dirty="0"/>
              <a:t>S</a:t>
            </a:r>
            <a:r>
              <a:rPr lang="en-US" dirty="0" smtClean="0"/>
              <a:t>tigma</a:t>
            </a:r>
          </a:p>
          <a:p>
            <a:pPr lvl="1"/>
            <a:r>
              <a:rPr lang="en-US" dirty="0" smtClean="0"/>
              <a:t>Psychological Inflexibility</a:t>
            </a:r>
          </a:p>
          <a:p>
            <a:pPr marL="914400" lvl="2" indent="0">
              <a:buNone/>
            </a:pPr>
            <a:r>
              <a:rPr lang="en-US" dirty="0" smtClean="0"/>
              <a:t>Food (FAAQ; </a:t>
            </a:r>
            <a:r>
              <a:rPr lang="en-US" dirty="0" err="1" smtClean="0"/>
              <a:t>Juarascio</a:t>
            </a:r>
            <a:r>
              <a:rPr lang="en-US" dirty="0" smtClean="0"/>
              <a:t> et al., 2011)</a:t>
            </a:r>
          </a:p>
          <a:p>
            <a:pPr marL="914400" lvl="2" indent="0">
              <a:buNone/>
            </a:pPr>
            <a:r>
              <a:rPr lang="en-US" dirty="0" smtClean="0"/>
              <a:t>Body Image (BIAAQ; Sandoz et al., 2013)</a:t>
            </a:r>
          </a:p>
          <a:p>
            <a:pPr lvl="1"/>
            <a:r>
              <a:rPr lang="en-US" dirty="0" smtClean="0"/>
              <a:t>Valuing Questionnaire (VQ; </a:t>
            </a:r>
            <a:r>
              <a:rPr lang="en-US" dirty="0" err="1" smtClean="0"/>
              <a:t>Smout</a:t>
            </a:r>
            <a:r>
              <a:rPr lang="en-US" dirty="0" smtClean="0"/>
              <a:t> et al., 2014)</a:t>
            </a:r>
          </a:p>
          <a:p>
            <a:pPr lvl="1"/>
            <a:r>
              <a:rPr lang="en-US" dirty="0" smtClean="0"/>
              <a:t>Global Health (GHS; Hays et al., 2009)</a:t>
            </a:r>
          </a:p>
          <a:p>
            <a:pPr marL="914400" lvl="2" indent="0">
              <a:buNone/>
            </a:pPr>
            <a:r>
              <a:rPr lang="en-US" dirty="0" smtClean="0"/>
              <a:t>Physical Heath, Mental Health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0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– Pre-Post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Mixed ANOVA Results (Type 3 SS)</a:t>
            </a:r>
          </a:p>
          <a:p>
            <a:pPr marL="0" indent="0">
              <a:buNone/>
            </a:pPr>
            <a:r>
              <a:rPr lang="en-US" dirty="0" smtClean="0"/>
              <a:t>WCSS – Physical activity </a:t>
            </a:r>
            <a:r>
              <a:rPr lang="en-US" i="1" dirty="0" smtClean="0"/>
              <a:t>F</a:t>
            </a:r>
            <a:r>
              <a:rPr lang="en-US" dirty="0" smtClean="0"/>
              <a:t>(1, 20.9)  = 2.949, </a:t>
            </a:r>
            <a:r>
              <a:rPr lang="en-US" i="1" dirty="0" smtClean="0"/>
              <a:t>p</a:t>
            </a:r>
            <a:r>
              <a:rPr lang="en-US" dirty="0" smtClean="0"/>
              <a:t> = .10</a:t>
            </a:r>
          </a:p>
          <a:p>
            <a:pPr marL="0" indent="0">
              <a:buNone/>
            </a:pPr>
            <a:r>
              <a:rPr lang="en-US" dirty="0" smtClean="0"/>
              <a:t>WCSS – Psychological coping </a:t>
            </a:r>
            <a:r>
              <a:rPr lang="en-US" i="1" dirty="0"/>
              <a:t>F</a:t>
            </a:r>
            <a:r>
              <a:rPr lang="en-US" dirty="0"/>
              <a:t>(1, </a:t>
            </a:r>
            <a:r>
              <a:rPr lang="en-US" dirty="0" smtClean="0"/>
              <a:t>19.1)  </a:t>
            </a:r>
            <a:r>
              <a:rPr lang="en-US" dirty="0"/>
              <a:t>= </a:t>
            </a:r>
            <a:r>
              <a:rPr lang="en-US" dirty="0" smtClean="0"/>
              <a:t>5.646, </a:t>
            </a:r>
            <a:r>
              <a:rPr lang="en-US" i="1" dirty="0"/>
              <a:t>p</a:t>
            </a:r>
            <a:r>
              <a:rPr lang="en-US" dirty="0"/>
              <a:t> = </a:t>
            </a:r>
            <a:r>
              <a:rPr lang="en-US" dirty="0" smtClean="0"/>
              <a:t>.03</a:t>
            </a:r>
          </a:p>
          <a:p>
            <a:pPr marL="0" indent="0">
              <a:buNone/>
            </a:pPr>
            <a:r>
              <a:rPr lang="en-US" dirty="0" smtClean="0"/>
              <a:t>All other measures, </a:t>
            </a:r>
            <a:r>
              <a:rPr lang="en-US" dirty="0" err="1" smtClean="0"/>
              <a:t>n.s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328" y="2444006"/>
            <a:ext cx="5330981" cy="4271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682" y="2444006"/>
            <a:ext cx="5446891" cy="436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89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– 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Model 1: DV = Towards (0 = Away, 1 = Towards)</a:t>
            </a:r>
          </a:p>
          <a:p>
            <a:pPr marL="0" indent="0">
              <a:buNone/>
            </a:pPr>
            <a:r>
              <a:rPr lang="en-US" dirty="0" smtClean="0"/>
              <a:t>Level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Bprompt</a:t>
            </a:r>
            <a:r>
              <a:rPr lang="en-US" dirty="0" smtClean="0"/>
              <a:t> = -0.004, </a:t>
            </a:r>
            <a:r>
              <a:rPr lang="en-US" dirty="0" err="1" smtClean="0"/>
              <a:t>n.s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Level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Bday</a:t>
            </a:r>
            <a:r>
              <a:rPr lang="en-US" dirty="0" smtClean="0"/>
              <a:t> = 0.042, </a:t>
            </a:r>
            <a:r>
              <a:rPr lang="en-US" i="1" dirty="0" smtClean="0"/>
              <a:t>p</a:t>
            </a:r>
            <a:r>
              <a:rPr lang="en-US" dirty="0" smtClean="0"/>
              <a:t> = .048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exp</a:t>
            </a:r>
            <a:r>
              <a:rPr lang="en-US" dirty="0" smtClean="0"/>
              <a:t>(</a:t>
            </a:r>
            <a:r>
              <a:rPr lang="en-US" dirty="0" err="1" smtClean="0"/>
              <a:t>Bday</a:t>
            </a:r>
            <a:r>
              <a:rPr lang="en-US" dirty="0" smtClean="0"/>
              <a:t>) = 1.043</a:t>
            </a:r>
          </a:p>
          <a:p>
            <a:pPr marL="0" indent="0">
              <a:buNone/>
            </a:pPr>
            <a:r>
              <a:rPr lang="en-US" dirty="0" smtClean="0"/>
              <a:t>Level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Mean Threshold = -0.576, </a:t>
            </a:r>
            <a:r>
              <a:rPr lang="en-US" i="1" dirty="0" smtClean="0"/>
              <a:t>p</a:t>
            </a:r>
            <a:r>
              <a:rPr lang="en-US" dirty="0" smtClean="0"/>
              <a:t> &lt; .001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exp</a:t>
            </a:r>
            <a:r>
              <a:rPr lang="en-US" dirty="0" smtClean="0"/>
              <a:t>(threshold) = 56.3% baseline probability</a:t>
            </a:r>
          </a:p>
        </p:txBody>
      </p:sp>
    </p:spTree>
    <p:extLst>
      <p:ext uri="{BB962C8B-B14F-4D97-AF65-F5344CB8AC3E}">
        <p14:creationId xmlns:p14="http://schemas.microsoft.com/office/powerpoint/2010/main" val="387256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 – 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Model 2: DV = Difficulty (0 = easy, 1 = fairly hard, 2 = very difficult)</a:t>
            </a:r>
          </a:p>
          <a:p>
            <a:pPr marL="0" indent="0">
              <a:buNone/>
            </a:pPr>
            <a:r>
              <a:rPr lang="en-US" dirty="0" smtClean="0"/>
              <a:t>Level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Bprompt</a:t>
            </a:r>
            <a:r>
              <a:rPr lang="en-US" dirty="0" smtClean="0"/>
              <a:t> = 0.012,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= .</a:t>
            </a:r>
            <a:r>
              <a:rPr lang="en-US" dirty="0" smtClean="0"/>
              <a:t>004</a:t>
            </a:r>
          </a:p>
          <a:p>
            <a:pPr marL="0" indent="0">
              <a:buNone/>
            </a:pPr>
            <a:r>
              <a:rPr lang="en-US" dirty="0" smtClean="0"/>
              <a:t>Level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Bday</a:t>
            </a:r>
            <a:r>
              <a:rPr lang="en-US" dirty="0" smtClean="0"/>
              <a:t> = -0.030, </a:t>
            </a:r>
            <a:r>
              <a:rPr lang="en-US" i="1" dirty="0" smtClean="0"/>
              <a:t>p</a:t>
            </a:r>
            <a:r>
              <a:rPr lang="en-US" dirty="0" smtClean="0"/>
              <a:t> = .029</a:t>
            </a:r>
          </a:p>
          <a:p>
            <a:pPr marL="0" indent="0">
              <a:buNone/>
            </a:pPr>
            <a:r>
              <a:rPr lang="en-US" dirty="0" smtClean="0"/>
              <a:t>Level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Mean = 0.555, </a:t>
            </a:r>
            <a:r>
              <a:rPr lang="en-US" i="1" dirty="0" smtClean="0"/>
              <a:t>p</a:t>
            </a:r>
            <a:r>
              <a:rPr lang="en-US" dirty="0" smtClean="0"/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34085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What did you like?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Ease of use</a:t>
            </a:r>
          </a:p>
          <a:p>
            <a:pPr lvl="1"/>
            <a:r>
              <a:rPr lang="en-US" dirty="0" smtClean="0"/>
              <a:t>Ongoing feedback</a:t>
            </a:r>
          </a:p>
          <a:p>
            <a:endParaRPr lang="en-US" dirty="0"/>
          </a:p>
          <a:p>
            <a:r>
              <a:rPr lang="en-US" i="1" dirty="0" smtClean="0"/>
              <a:t>What did you learn?</a:t>
            </a:r>
          </a:p>
          <a:p>
            <a:pPr lvl="1"/>
            <a:r>
              <a:rPr lang="en-US" dirty="0"/>
              <a:t>“That I always have a choice in my life. I can decide exactly who and what I want to be and how and why I do that at any time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“I was able to consider a lot of actions that are influencing my goals that I didn't think about before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6160" y="2328867"/>
            <a:ext cx="2399000" cy="234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7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What did you dislike?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Repetitiveness</a:t>
            </a:r>
          </a:p>
          <a:p>
            <a:pPr lvl="1"/>
            <a:r>
              <a:rPr lang="en-US" dirty="0" smtClean="0"/>
              <a:t>Lack of motivational content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5428817" y="2264641"/>
            <a:ext cx="28860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97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the matrix app…</a:t>
            </a:r>
          </a:p>
          <a:p>
            <a:pPr lvl="1"/>
            <a:r>
              <a:rPr lang="en-US" dirty="0" smtClean="0"/>
              <a:t>Increased the </a:t>
            </a:r>
            <a:r>
              <a:rPr lang="en-US" dirty="0" smtClean="0"/>
              <a:t>probability</a:t>
            </a:r>
            <a:r>
              <a:rPr lang="en-US" dirty="0" smtClean="0"/>
              <a:t> </a:t>
            </a:r>
            <a:r>
              <a:rPr lang="en-US" dirty="0" smtClean="0"/>
              <a:t>of a “towards” move over time</a:t>
            </a:r>
          </a:p>
          <a:p>
            <a:pPr lvl="1"/>
            <a:r>
              <a:rPr lang="en-US" dirty="0" smtClean="0"/>
              <a:t>Reduced difficulty of making “towards” moves</a:t>
            </a:r>
          </a:p>
          <a:p>
            <a:pPr lvl="1"/>
            <a:r>
              <a:rPr lang="en-US" dirty="0" smtClean="0"/>
              <a:t>May have increased physical activity and psychological coping</a:t>
            </a:r>
          </a:p>
          <a:p>
            <a:pPr lvl="1"/>
            <a:r>
              <a:rPr lang="en-US" dirty="0" smtClean="0"/>
              <a:t>Did not affect other flexibility processes, weight self-stigma, self-rated global health.</a:t>
            </a:r>
          </a:p>
          <a:p>
            <a:endParaRPr lang="en-US" dirty="0" smtClean="0"/>
          </a:p>
          <a:p>
            <a:r>
              <a:rPr lang="en-US" dirty="0" smtClean="0"/>
              <a:t>According to participants…</a:t>
            </a:r>
          </a:p>
          <a:p>
            <a:pPr lvl="1"/>
            <a:r>
              <a:rPr lang="en-US" dirty="0" smtClean="0"/>
              <a:t>Simplicity and ongoing feedback were helpful</a:t>
            </a:r>
          </a:p>
          <a:p>
            <a:pPr lvl="1"/>
            <a:r>
              <a:rPr lang="en-US" dirty="0" smtClean="0"/>
              <a:t>Too much simplicity = repetitive</a:t>
            </a:r>
          </a:p>
          <a:p>
            <a:pPr lvl="1"/>
            <a:r>
              <a:rPr lang="en-US" dirty="0" smtClean="0"/>
              <a:t>Lacked motivational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on the “away-towards” dimension alone can increase “towards moves.”</a:t>
            </a:r>
          </a:p>
          <a:p>
            <a:pPr lvl="1"/>
            <a:r>
              <a:rPr lang="en-US" dirty="0"/>
              <a:t>Committed action?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More comprehensive / tailored approaches -&gt; other flexibility processes</a:t>
            </a:r>
          </a:p>
          <a:p>
            <a:pPr lvl="1"/>
            <a:r>
              <a:rPr lang="en-US" dirty="0"/>
              <a:t>Ability to add values, inner barriers, and away/towards moves to the Matrix.</a:t>
            </a:r>
          </a:p>
          <a:p>
            <a:pPr lvl="1"/>
            <a:r>
              <a:rPr lang="en-US" dirty="0"/>
              <a:t>Other motivational content?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Prompting “away-towards” distinction in health behavior change.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Pierce, M.S., Michael E. Levin, Ph. D., &amp; Benjamin </a:t>
            </a:r>
            <a:r>
              <a:rPr lang="en-US" dirty="0" err="1" smtClean="0"/>
              <a:t>Schoendorff</a:t>
            </a:r>
            <a:r>
              <a:rPr lang="en-US" dirty="0" smtClean="0"/>
              <a:t>, M.A., M.Sc.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2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customizable Matrix app.</a:t>
            </a:r>
          </a:p>
          <a:p>
            <a:pPr lvl="1"/>
            <a:r>
              <a:rPr lang="en-US" dirty="0" smtClean="0"/>
              <a:t>With tailored interventions for “away moves”</a:t>
            </a:r>
          </a:p>
          <a:p>
            <a:endParaRPr lang="en-US" dirty="0"/>
          </a:p>
          <a:p>
            <a:r>
              <a:rPr lang="en-US" dirty="0" smtClean="0"/>
              <a:t>Adjunctive Matrix app.</a:t>
            </a:r>
          </a:p>
          <a:p>
            <a:pPr lvl="1"/>
            <a:r>
              <a:rPr lang="en-US" dirty="0" smtClean="0"/>
              <a:t>Can we support progress in therapy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1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Ciarrochi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Fisher, D., &amp; Lane, L. (2011). The link between value motives, value success, and well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being among people diagnosed with cancer.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Psycho</a:t>
            </a:r>
            <a:r>
              <a:rPr lang="en-US" i="1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Oncology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1184-1192.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Fairburn, C. G., &amp;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Beglin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S.J. (1994). Assessment of eating disorder psychopathology: Interview or self-report questionnaire?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Eating Disorders, 16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363-370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Ferssizidis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P., Adams, L. M.,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Kashdan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T. B., Plummer, C., Mishra, A., &amp;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Ciarrochi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(2010). Motivation for and commitment to social values: The roles of age and gender.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Motivation and Emotion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354-362.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Gregg, J. A., Callaghan, G. M., Hayes, S. C., &amp; Glenn-Lawson, J. L. (2007). Improving diabetes self-management through acceptance, mindfulness, and values: A randomized controlled trial.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Consulting and Clinical Psychology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336-343.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Godin, G., &amp; Shephard, R. J. (1985). A simple method to assess exercise behavior in the community.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Canadian Journal of Applied Sport Sciences, 10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141-146.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Godin, G., &amp; Shephard, R. J. (1997). Godin leisure-time exercise questionnaire.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 and Science in Sports and Exercise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S36-S38.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Hays, R. D.,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Bjorner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 B.,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Revicki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A., Spritzer, K. L., &amp;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(2009). Development of physical and mental health summary scores from the patient-reported outcomes measurement information system (PROMIS) global items.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Life Research, 18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873–880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Hayes, S. C.,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Strosahl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D., &amp; Wilson, K. G. (2011).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Acceptance and Commitment Therapy: The process and practice of mindful change.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York: The Guilford Press.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Heron, K. E., &amp; Smyth, J. M. (2010). Ecological momentary interventions: Incorporating mobile technology into psychosocial and health behavior treatments.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British Journal of Health Psychology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1-39.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Jacobs Jr, D. R., Ainsworth, B. E., Hartman, T. J., &amp; Leon, A. S. (1993). A simultaneous evaluation of 10 commonly used physical activity questionnaires.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Medicine and Science in Sports and Exercise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81-91.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Juarascio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Forman, E.,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Timko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A.,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Butryn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&amp; Goodwin, C. (2011). The development and validation of the food craving acceptance and action questionnaire (FAAQ). 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Eating behaviors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182-187.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Lillis, J., Hayes, S. C., Bunting, K., &amp; Masuda, A. (2009). Teaching acceptance and mindfulness to improve the lives of the obese: A preliminary test of a theoretical model.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Annals of Behavioral Medicine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58-69.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Lillis, J. &amp; Kendra, D.E. (2014). Acceptance and commitment therapy for weight control: Model, evidence and future directions.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Contextual Behavioral Science, 3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1-7.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Lillis, J.,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Luoma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J., Levin, M.E. &amp; Hayes, S.C. (2010). Measuring Weight Self Stigma: The Weight Self Stigma Questionnaire.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Obesity, 18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971-976.</a:t>
            </a:r>
            <a:endParaRPr lang="en-US" sz="1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Lugt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A. A. V. (2014) The pain matrix.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K. L. Polk &amp; B.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Schoendorff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(Eds.), The ACT Matrix: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new approach to building psychological flexibility across settings and populations, (pp.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93-108).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Oakland, CA: New Harbinger Publications.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Newman, D. A. (2003). Longitudinal modeling with randomly and systematically missing data: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simulation of ad hoc, maximum likelihood, and multiple imputation techniques.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Organizational Research Methods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328-362.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Niemeier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H. M.,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Leahey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T., Reed, K. P., Brown, R. A., &amp; Wing, R. R. (2012). An acceptance-based behavioral intervention for weight loss: A pilot study.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 Therapy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43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427-435.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Pinto, A.M., Fava, J.L.,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Raynor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H.A.,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LaRose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J.G. &amp; Wing, R.R. (2013). Development and validation of the weight control strategies scale.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Obesity, 21,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2429-2436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Polk, K. L., &amp;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Schoendorff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 (Eds.). (2014).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ACT Matrix: A new approach to building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psychological flexibility across settings and populations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Oakland, CA: New Harbinger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Publications.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Sandoz, E. K., Wilson, K. G.,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Merwin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R. M., &amp;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Kellum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K. K. (2013). Assessment of body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image flexibility: The body image-acceptance and action questionnaire. 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Contextual Behavioral Science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39-48.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Schoendorff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B., &amp; Bolduc, M. F. (2014). You, me, and the matrix: A guide to relationship-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oriented ACT.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K. L. Polk &amp; B. </a:t>
            </a: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Schoendorff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(Eds.), The ACT Matrix: A new approach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building psychological flexibility across settings and populations, (pp. 57-76).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Oakland, CA: New Harbinger Publications.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Shiffman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S., Stone, A. A., &amp; Hufford, M. R. (2008).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Ecological momentary assessment.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Reviews of Clinical Psychology, 4,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1-32.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C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Tabachnick</a:t>
            </a:r>
            <a:r>
              <a:rPr lang="en-C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B. G. &amp; </a:t>
            </a:r>
            <a:r>
              <a:rPr lang="en-C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Fidell</a:t>
            </a:r>
            <a:r>
              <a:rPr lang="en-C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L. S. (2013). </a:t>
            </a:r>
            <a:r>
              <a:rPr lang="en-C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multivariate statistics (6</a:t>
            </a:r>
            <a:r>
              <a:rPr lang="en-CA" i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CA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ed.).</a:t>
            </a:r>
            <a:r>
              <a:rPr lang="en-C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Upper Saddle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C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River, NJ: Pearson.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Strien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Fritjers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J.E.R.,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Bergers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G.P.A. &amp;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Defares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P.B. (1986). The Dutch eating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 questionnaire (DEBQ) for assessment of restrained, emotional, and external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eating behavior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International Journal of Eating Disorders, 5,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295-315.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Webster, M. (2014). Rolling out the matrix, rolling back addiction.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K. L. Polk &amp; B.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Schoendorff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(Eds.), The ACT Matrix: A new approach to building psychological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flexibility across settings and populations, (pp. 77-92).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Oakland, CA: New Harbinger Publications.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Weineland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Arvidsson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D.,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Kakoulidis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T. P., &amp; Dahl, J. (2012). Acceptance and commitment therapy for bariatric surgery patients, a pilot RCT.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Obesity Research &amp; Clinical Practice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21-30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4453" y="340042"/>
            <a:ext cx="1450578" cy="24793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46" y="6164996"/>
            <a:ext cx="720854" cy="6930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81201" y="399057"/>
            <a:ext cx="50432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Need credit for this session?</a:t>
            </a:r>
          </a:p>
        </p:txBody>
      </p:sp>
      <p:sp>
        <p:nvSpPr>
          <p:cNvPr id="7" name="Rectangle 6"/>
          <p:cNvSpPr/>
          <p:nvPr/>
        </p:nvSpPr>
        <p:spPr>
          <a:xfrm>
            <a:off x="2771080" y="1000887"/>
            <a:ext cx="331372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005DAA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Please don’t forget to </a:t>
            </a:r>
          </a:p>
          <a:p>
            <a:pPr algn="ctr"/>
            <a:r>
              <a:rPr lang="en-US" sz="2400" dirty="0">
                <a:ln w="0"/>
                <a:solidFill>
                  <a:srgbClr val="005DAA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scan out.</a:t>
            </a:r>
          </a:p>
        </p:txBody>
      </p:sp>
      <p:sp>
        <p:nvSpPr>
          <p:cNvPr id="8" name="Rectangle 7"/>
          <p:cNvSpPr/>
          <p:nvPr/>
        </p:nvSpPr>
        <p:spPr>
          <a:xfrm>
            <a:off x="1752600" y="2876238"/>
            <a:ext cx="725551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1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What did you think?....</a:t>
            </a:r>
          </a:p>
          <a:p>
            <a:pPr algn="ctr"/>
            <a:endParaRPr lang="en-US" sz="1200" b="1" dirty="0">
              <a:ln w="0"/>
              <a:solidFill>
                <a:srgbClr val="549D0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/>
            </a:endParaRPr>
          </a:p>
          <a:p>
            <a:pPr algn="ctr"/>
            <a:r>
              <a:rPr lang="en-US" sz="2400" b="1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complete the 3 question </a:t>
            </a:r>
            <a:r>
              <a:rPr lang="en-US" sz="2400" b="1" dirty="0" err="1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quickeval</a:t>
            </a:r>
            <a:endParaRPr lang="en-US" sz="2400" b="1" dirty="0">
              <a:ln w="0"/>
              <a:solidFill>
                <a:srgbClr val="549D0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/>
            </a:endParaRPr>
          </a:p>
          <a:p>
            <a:pPr algn="ctr"/>
            <a:r>
              <a:rPr lang="en-US" sz="2400" b="1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for this session at</a:t>
            </a:r>
          </a:p>
          <a:p>
            <a:pPr algn="ctr"/>
            <a:r>
              <a:rPr lang="en-US" sz="3000" dirty="0">
                <a:ln w="0"/>
                <a:solidFill>
                  <a:srgbClr val="005DAA">
                    <a:lumMod val="75000"/>
                  </a:srgbClr>
                </a:solidFill>
                <a:latin typeface="Trebuchet MS" panose="020B0603020202020204"/>
              </a:rPr>
              <a:t>https://contextualscience.org/quickeval</a:t>
            </a:r>
          </a:p>
          <a:p>
            <a:pPr algn="ctr"/>
            <a:endParaRPr lang="en-US" sz="3000" b="1" dirty="0">
              <a:ln w="0"/>
              <a:solidFill>
                <a:srgbClr val="005DAA">
                  <a:lumMod val="75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/>
            </a:endParaRPr>
          </a:p>
          <a:p>
            <a:pPr algn="ctr"/>
            <a:r>
              <a:rPr lang="en-US" sz="3000" dirty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This was presentation was session </a:t>
            </a:r>
            <a:r>
              <a:rPr lang="en-US" sz="3000" u="sng" dirty="0" smtClean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#97</a:t>
            </a:r>
            <a:r>
              <a:rPr lang="en-US" sz="3000" b="1" u="sng" dirty="0" smtClean="0">
                <a:ln w="0"/>
                <a:solidFill>
                  <a:srgbClr val="549D04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/>
              </a:rPr>
              <a:t> </a:t>
            </a:r>
            <a:endParaRPr lang="en-US" sz="3000" b="1" u="sng" dirty="0">
              <a:ln w="0"/>
              <a:solidFill>
                <a:srgbClr val="549D04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6660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Matrix and Health Behavior</a:t>
            </a:r>
          </a:p>
          <a:p>
            <a:endParaRPr lang="en-US" dirty="0"/>
          </a:p>
          <a:p>
            <a:r>
              <a:rPr lang="en-US" dirty="0" smtClean="0"/>
              <a:t>Study Design</a:t>
            </a:r>
          </a:p>
          <a:p>
            <a:endParaRPr lang="en-US" dirty="0"/>
          </a:p>
          <a:p>
            <a:r>
              <a:rPr lang="en-US" dirty="0" smtClean="0"/>
              <a:t>Findings</a:t>
            </a:r>
          </a:p>
          <a:p>
            <a:endParaRPr lang="en-US" dirty="0"/>
          </a:p>
          <a:p>
            <a:r>
              <a:rPr lang="en-US" dirty="0" smtClean="0"/>
              <a:t>Recommendations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Health Behavior Change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0116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RCTs of individual, </a:t>
            </a:r>
            <a:r>
              <a:rPr lang="en-US" dirty="0"/>
              <a:t>s</a:t>
            </a:r>
            <a:r>
              <a:rPr lang="en-US" dirty="0" smtClean="0"/>
              <a:t>chool-based, and community interventions show moderate effects(Heath et al., 2012)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However… </a:t>
            </a:r>
          </a:p>
          <a:p>
            <a:pPr marL="685800" lvl="2"/>
            <a:r>
              <a:rPr lang="en-US" sz="1600" dirty="0"/>
              <a:t>Small effect sizes for self-help and web-based interventions (Webb et al., 2010</a:t>
            </a:r>
            <a:r>
              <a:rPr lang="en-US" sz="1600" dirty="0" smtClean="0"/>
              <a:t>)</a:t>
            </a:r>
          </a:p>
          <a:p>
            <a:pPr lvl="1"/>
            <a:r>
              <a:rPr lang="en-US" dirty="0" smtClean="0"/>
              <a:t>Sustained intervention effects unclear (</a:t>
            </a:r>
            <a:r>
              <a:rPr lang="en-US" dirty="0" err="1" smtClean="0"/>
              <a:t>Butryn</a:t>
            </a:r>
            <a:r>
              <a:rPr lang="en-US" dirty="0" smtClean="0"/>
              <a:t> et al., 2011)</a:t>
            </a:r>
          </a:p>
          <a:p>
            <a:pPr lvl="1"/>
            <a:r>
              <a:rPr lang="en-US" dirty="0" smtClean="0"/>
              <a:t>Need for simple, widely accessible approaches (</a:t>
            </a:r>
            <a:r>
              <a:rPr lang="en-US" dirty="0" err="1" smtClean="0"/>
              <a:t>Klesges</a:t>
            </a:r>
            <a:r>
              <a:rPr lang="en-US" dirty="0" smtClean="0"/>
              <a:t> et al., 2004).</a:t>
            </a:r>
          </a:p>
          <a:p>
            <a:pPr lvl="2"/>
            <a:r>
              <a:rPr lang="en-US" dirty="0" smtClean="0"/>
              <a:t>Many interventions entail extensive self-monitoring.</a:t>
            </a:r>
          </a:p>
          <a:p>
            <a:pPr lvl="2"/>
            <a:r>
              <a:rPr lang="en-US" dirty="0" smtClean="0"/>
              <a:t> Difficult to implement with fidelity.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…Maybe the Matrix can help with this.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45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Is it possible to change health behavior by simply prompting the “away-towards” distinction?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Effective Interventions </a:t>
            </a:r>
            <a:r>
              <a:rPr lang="en-US" sz="1200" dirty="0" smtClean="0"/>
              <a:t>(</a:t>
            </a:r>
            <a:r>
              <a:rPr lang="en-US" sz="1200" dirty="0" err="1" smtClean="0"/>
              <a:t>Michie</a:t>
            </a:r>
            <a:r>
              <a:rPr lang="en-US" sz="1200" dirty="0" smtClean="0"/>
              <a:t> et al., 2009)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Intention setting and goal clarification.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Self-Monitoring.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Continuous feedback.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Specific/behavioral feedback.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2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(Lillis &amp; Kendra, 2014)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Acceptance of internal barriers.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Behavior as outcome.</a:t>
            </a:r>
          </a:p>
          <a:p>
            <a:pPr lvl="2"/>
            <a:r>
              <a:rPr lang="en-US" dirty="0" smtClean="0"/>
              <a:t>Encourages goal setting, but does not supply goals (e.g. weight loss)</a:t>
            </a:r>
          </a:p>
          <a:p>
            <a:pPr lvl="2"/>
            <a:r>
              <a:rPr lang="en-US" dirty="0" smtClean="0"/>
              <a:t>Focus on internal motivation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Commitment.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04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Contextual “sorting” exercise.</a:t>
            </a:r>
          </a:p>
          <a:p>
            <a:pPr lvl="1"/>
            <a:r>
              <a:rPr lang="en-US" dirty="0" smtClean="0"/>
              <a:t>Behavioral Focus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Self-monitoring</a:t>
            </a:r>
          </a:p>
          <a:p>
            <a:pPr lvl="1"/>
            <a:r>
              <a:rPr lang="en-US" dirty="0" smtClean="0"/>
              <a:t>Away/Towards</a:t>
            </a:r>
          </a:p>
          <a:p>
            <a:pPr lvl="1"/>
            <a:r>
              <a:rPr lang="en-US" dirty="0" smtClean="0"/>
              <a:t>Internal barriers</a:t>
            </a:r>
          </a:p>
          <a:p>
            <a:pPr lvl="1"/>
            <a:r>
              <a:rPr lang="en-US" dirty="0" smtClean="0"/>
              <a:t>Values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Feedback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683" y="2520015"/>
            <a:ext cx="5424153" cy="3866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Matrix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2145"/>
            <a:ext cx="8825659" cy="37476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Provide in-the-moment feedback on away-towards.</a:t>
            </a:r>
            <a:endParaRPr lang="en-US" dirty="0"/>
          </a:p>
          <a:p>
            <a:pPr lvl="1"/>
            <a:r>
              <a:rPr lang="en-US" dirty="0" smtClean="0"/>
              <a:t>Practice “sorting” in real-time.</a:t>
            </a:r>
          </a:p>
          <a:p>
            <a:pPr lvl="1"/>
            <a:r>
              <a:rPr lang="en-US" dirty="0" smtClean="0"/>
              <a:t>EMI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2 questions:</a:t>
            </a:r>
          </a:p>
          <a:p>
            <a:pPr lvl="1"/>
            <a:r>
              <a:rPr lang="en-US" dirty="0" smtClean="0"/>
              <a:t>Are you moving away or towards?</a:t>
            </a:r>
          </a:p>
          <a:p>
            <a:pPr lvl="1"/>
            <a:r>
              <a:rPr lang="en-US" dirty="0" smtClean="0"/>
              <a:t>If moving towards, how difficult was it to get started?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0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Facet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EBEBEB"/>
      </a:lt2>
      <a:accent1>
        <a:srgbClr val="549D04"/>
      </a:accent1>
      <a:accent2>
        <a:srgbClr val="00A1DC"/>
      </a:accent2>
      <a:accent3>
        <a:srgbClr val="FFCB04"/>
      </a:accent3>
      <a:accent4>
        <a:srgbClr val="F16321"/>
      </a:accent4>
      <a:accent5>
        <a:srgbClr val="00A1DC"/>
      </a:accent5>
      <a:accent6>
        <a:srgbClr val="005DAA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cet">
  <a:themeElements>
    <a:clrScheme name="Custom 8">
      <a:dk1>
        <a:sysClr val="windowText" lastClr="000000"/>
      </a:dk1>
      <a:lt1>
        <a:sysClr val="window" lastClr="FFFFFF"/>
      </a:lt1>
      <a:dk2>
        <a:srgbClr val="000000"/>
      </a:dk2>
      <a:lt2>
        <a:srgbClr val="EBEBEB"/>
      </a:lt2>
      <a:accent1>
        <a:srgbClr val="549D04"/>
      </a:accent1>
      <a:accent2>
        <a:srgbClr val="00A1DC"/>
      </a:accent2>
      <a:accent3>
        <a:srgbClr val="FFCB04"/>
      </a:accent3>
      <a:accent4>
        <a:srgbClr val="F16321"/>
      </a:accent4>
      <a:accent5>
        <a:srgbClr val="00A1DC"/>
      </a:accent5>
      <a:accent6>
        <a:srgbClr val="005DAA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732</TotalTime>
  <Words>1456</Words>
  <Application>Microsoft Office PowerPoint</Application>
  <PresentationFormat>Widescreen</PresentationFormat>
  <Paragraphs>247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Calibri</vt:lpstr>
      <vt:lpstr>Cambria Math</vt:lpstr>
      <vt:lpstr>Century Gothic</vt:lpstr>
      <vt:lpstr>Times New Roman</vt:lpstr>
      <vt:lpstr>Trebuchet MS</vt:lpstr>
      <vt:lpstr>Wingdings 3</vt:lpstr>
      <vt:lpstr>Ion Boardroom</vt:lpstr>
      <vt:lpstr>Facet</vt:lpstr>
      <vt:lpstr>1_Facet</vt:lpstr>
      <vt:lpstr>PowerPoint Presentation</vt:lpstr>
      <vt:lpstr>Prompting “away-towards” distinction in health behavior change.</vt:lpstr>
      <vt:lpstr>Overview</vt:lpstr>
      <vt:lpstr>Current Health Behavior Change Interventions</vt:lpstr>
      <vt:lpstr>Primary Research Question</vt:lpstr>
      <vt:lpstr>Trends in Effective Interventions (Michie et al., 2009)</vt:lpstr>
      <vt:lpstr>Trends…</vt:lpstr>
      <vt:lpstr>The Matrix</vt:lpstr>
      <vt:lpstr>The Matrix App</vt:lpstr>
      <vt:lpstr>Pilot Study</vt:lpstr>
      <vt:lpstr>Pilot Study </vt:lpstr>
      <vt:lpstr>Pilot Study</vt:lpstr>
      <vt:lpstr>Findings – Pre-Post</vt:lpstr>
      <vt:lpstr>Findings – EMI</vt:lpstr>
      <vt:lpstr>Findings – EMI</vt:lpstr>
      <vt:lpstr>Findings</vt:lpstr>
      <vt:lpstr>Findings</vt:lpstr>
      <vt:lpstr>Summary</vt:lpstr>
      <vt:lpstr>Implications</vt:lpstr>
      <vt:lpstr>Next Steps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Prompting “away-towards” distinction in health behavior change.</dc:title>
  <dc:creator>ben pierce</dc:creator>
  <cp:lastModifiedBy>ben pierce</cp:lastModifiedBy>
  <cp:revision>64</cp:revision>
  <dcterms:created xsi:type="dcterms:W3CDTF">2016-06-06T22:28:38Z</dcterms:created>
  <dcterms:modified xsi:type="dcterms:W3CDTF">2016-06-18T00:31:56Z</dcterms:modified>
</cp:coreProperties>
</file>